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9" r:id="rId2"/>
    <p:sldId id="270" r:id="rId3"/>
    <p:sldId id="271" r:id="rId4"/>
    <p:sldId id="272" r:id="rId5"/>
    <p:sldId id="273" r:id="rId6"/>
    <p:sldId id="276" r:id="rId7"/>
    <p:sldId id="277" r:id="rId8"/>
    <p:sldId id="279" r:id="rId9"/>
    <p:sldId id="278" r:id="rId10"/>
    <p:sldId id="280" r:id="rId11"/>
    <p:sldId id="275" r:id="rId12"/>
  </p:sldIdLst>
  <p:sldSz cx="9144000" cy="6858000" type="screen4x3"/>
  <p:notesSz cx="6669088" cy="9753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3166CF"/>
    <a:srgbClr val="2D5EC1"/>
    <a:srgbClr val="3E6FD2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6395" autoAdjust="0"/>
  </p:normalViewPr>
  <p:slideViewPr>
    <p:cSldViewPr>
      <p:cViewPr varScale="1">
        <p:scale>
          <a:sx n="68" d="100"/>
          <a:sy n="68" d="100"/>
        </p:scale>
        <p:origin x="3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6" rIns="90169" bIns="45086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7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6" rIns="90169" bIns="45086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817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6" rIns="90169" bIns="45086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7" y="9263817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6" rIns="90169" bIns="45086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14D61B9-8D01-4317-961D-0561D78A5DE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5481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6" rIns="90169" bIns="45086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7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6" rIns="90169" bIns="45086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9" y="4632688"/>
            <a:ext cx="5335893" cy="438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6" rIns="90169" bIns="450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817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6" rIns="90169" bIns="45086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7" y="9263817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69" tIns="45086" rIns="90169" bIns="45086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140A5CA-E55C-4047-AD36-1A41E478C7E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2358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584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943E16E4-2BC5-43F9-BC21-77B2F257AC1E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E8E6E-B9BC-4257-9602-3B00A7EC2E9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04529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4D719-CC5A-41ED-A0CF-EB76E73908E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2833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37E5E-9F35-4DA9-A0CE-CECE84214AC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85875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DC6D2-187A-4A41-92B2-5F07F556B35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3974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30ED8-2497-4AE4-88A0-DA260C48DE8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98278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FEA11-349C-4FC2-B1F8-B50659555E5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9056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E0097-8B0E-46A9-ADFF-EFBAE8109E9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5137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8E319-D3CE-48EA-9FFD-9BDB7AA2C9A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707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A6C1F-6305-463C-93CA-B1D0173EDB3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4738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9996B-9AD8-4BCD-998D-5A14A22BBC4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379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A0EB9359-6CFB-483F-82F4-AD71814CF0AB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007796"/>
            <a:ext cx="6991180" cy="325681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GB" sz="1600" dirty="0"/>
              <a:t/>
            </a:r>
            <a:br>
              <a:rPr lang="en-GB" sz="1600" dirty="0"/>
            </a:br>
            <a:r>
              <a:rPr lang="en-GB" sz="2400" dirty="0"/>
              <a:t>Taking stock of the Commission’s Better Regulation </a:t>
            </a:r>
            <a:r>
              <a:rPr lang="en-GB" sz="2400" dirty="0" smtClean="0"/>
              <a:t>Agenda.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  Scope</a:t>
            </a:r>
            <a:r>
              <a:rPr lang="en-GB" sz="2400" dirty="0"/>
              <a:t>, process and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lessons </a:t>
            </a:r>
            <a:r>
              <a:rPr lang="en-GB" sz="2400" dirty="0"/>
              <a:t>learnt on evaluations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411760" y="3501008"/>
            <a:ext cx="0" cy="1872208"/>
          </a:xfrm>
          <a:prstGeom prst="line">
            <a:avLst/>
          </a:prstGeom>
          <a:noFill/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3" descr="G:\A\A1\A1\3.SOCIAL MEDIA\26 SOCIAL MEDIA\08_Strategy\10 Democratic change\Better Regulation\2017 Better regulation\NEW GRAPHICS\NEWEST\Icon_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70" y="3861048"/>
            <a:ext cx="837012" cy="244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G:\A\A1\A1\3.SOCIAL MEDIA\26 SOCIAL MEDIA\08_Strategy\10 Democratic change\Better Regulation\2017 Better regulation\NEW GRAPHICS\Icon_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23527"/>
            <a:ext cx="891696" cy="173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3169" y="5082277"/>
            <a:ext cx="7047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Sara Spinelli 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tx1"/>
                </a:solidFill>
              </a:rPr>
              <a:t>DEVCO.01 "General </a:t>
            </a:r>
            <a:r>
              <a:rPr lang="de-DE" sz="1600" dirty="0" err="1" smtClean="0">
                <a:solidFill>
                  <a:schemeClr val="tx1"/>
                </a:solidFill>
              </a:rPr>
              <a:t>coordination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and</a:t>
            </a:r>
            <a:r>
              <a:rPr lang="de-DE" sz="1600" dirty="0" smtClean="0">
                <a:solidFill>
                  <a:schemeClr val="tx1"/>
                </a:solidFill>
              </a:rPr>
              <a:t> inter-</a:t>
            </a:r>
            <a:r>
              <a:rPr lang="de-DE" sz="1600" dirty="0" err="1" smtClean="0">
                <a:solidFill>
                  <a:schemeClr val="tx1"/>
                </a:solidFill>
              </a:rPr>
              <a:t>institutional</a:t>
            </a:r>
            <a:r>
              <a:rPr lang="de-DE" sz="1600" dirty="0" smtClean="0">
                <a:solidFill>
                  <a:schemeClr val="tx1"/>
                </a:solidFill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</a:rPr>
              <a:t>relations</a:t>
            </a:r>
            <a:r>
              <a:rPr lang="de-DE" sz="1600" dirty="0" smtClean="0">
                <a:solidFill>
                  <a:schemeClr val="tx1"/>
                </a:solidFill>
              </a:rPr>
              <a:t>"</a:t>
            </a:r>
          </a:p>
          <a:p>
            <a:pPr>
              <a:lnSpc>
                <a:spcPct val="150000"/>
              </a:lnSpc>
            </a:pPr>
            <a:r>
              <a:rPr lang="de-DE" sz="1600" dirty="0" err="1" smtClean="0">
                <a:solidFill>
                  <a:schemeClr val="tx1"/>
                </a:solidFill>
              </a:rPr>
              <a:t>Brussels</a:t>
            </a:r>
            <a:r>
              <a:rPr lang="de-DE" sz="1600" dirty="0" smtClean="0">
                <a:solidFill>
                  <a:schemeClr val="tx1"/>
                </a:solidFill>
              </a:rPr>
              <a:t>, 20 June 2019</a:t>
            </a:r>
            <a:endParaRPr lang="en-GB" sz="16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7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6. For the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IE" i="0" dirty="0" smtClean="0"/>
              <a:t>- Clear need to continue efforts 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- Flexibility 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- Involvement of all relevant actors, incl. Institutions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- Stronger focus on quality 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366417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4571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9850"/>
            <a:ext cx="8229600" cy="4897461"/>
          </a:xfrm>
        </p:spPr>
        <p:txBody>
          <a:bodyPr/>
          <a:lstStyle/>
          <a:p>
            <a:pPr marL="0" indent="0" algn="ctr">
              <a:buNone/>
            </a:pPr>
            <a:endParaRPr lang="en-IE" i="0" dirty="0" smtClean="0"/>
          </a:p>
          <a:p>
            <a:pPr marL="0" indent="0" algn="ctr">
              <a:buNone/>
            </a:pPr>
            <a:r>
              <a:rPr lang="en-IE" sz="4800" i="0" dirty="0" smtClean="0"/>
              <a:t>Thank </a:t>
            </a:r>
            <a:r>
              <a:rPr lang="en-IE" sz="4800" i="0" dirty="0"/>
              <a:t>you </a:t>
            </a:r>
            <a:r>
              <a:rPr lang="en-IE" sz="4800" i="0" dirty="0">
                <a:sym typeface="Wingdings" panose="05000000000000000000" pitchFamily="2" charset="2"/>
              </a:rPr>
              <a:t></a:t>
            </a:r>
            <a:r>
              <a:rPr lang="en-IE" sz="4800" i="0" dirty="0" smtClean="0">
                <a:sym typeface="Wingdings" panose="05000000000000000000" pitchFamily="2" charset="2"/>
              </a:rPr>
              <a:t> </a:t>
            </a:r>
          </a:p>
          <a:p>
            <a:pPr marL="0" indent="0" algn="ctr">
              <a:buNone/>
            </a:pPr>
            <a:endParaRPr lang="en-IE" sz="3600" i="0" dirty="0" smtClean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IE" sz="4400" i="0" dirty="0" smtClean="0">
                <a:sym typeface="Wingdings" panose="05000000000000000000" pitchFamily="2" charset="2"/>
              </a:rPr>
              <a:t>Q&amp;A</a:t>
            </a:r>
          </a:p>
          <a:p>
            <a:pPr marL="0" indent="0" algn="ctr">
              <a:buNone/>
            </a:pPr>
            <a:endParaRPr lang="en-IE" sz="3200" i="0" dirty="0" smtClean="0">
              <a:sym typeface="Wingdings" panose="05000000000000000000" pitchFamily="2" charset="2"/>
            </a:endParaRPr>
          </a:p>
          <a:p>
            <a:pPr algn="ctr"/>
            <a:endParaRPr lang="en-IE" i="0" dirty="0">
              <a:sym typeface="Wingdings" panose="05000000000000000000" pitchFamily="2" charset="2"/>
            </a:endParaRPr>
          </a:p>
          <a:p>
            <a:pPr algn="ctr"/>
            <a:r>
              <a:rPr lang="en-IE" i="0" dirty="0" smtClean="0">
                <a:sym typeface="Wingdings" panose="05000000000000000000" pitchFamily="2" charset="2"/>
              </a:rPr>
              <a:t>Sara.Spinelli@ec.europa.eu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418641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936625"/>
          </a:xfrm>
        </p:spPr>
        <p:txBody>
          <a:bodyPr/>
          <a:lstStyle/>
          <a:p>
            <a:r>
              <a:rPr lang="en-IE" dirty="0" smtClean="0"/>
              <a:t>Structure of the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6085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E" i="0" dirty="0" smtClean="0"/>
              <a:t>1. Process &amp; Scope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2. Results 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3. General lessons learnt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4. Specific lesson learnt on evaluations </a:t>
            </a:r>
            <a:r>
              <a:rPr lang="en-IE" sz="2000" i="0" dirty="0" smtClean="0"/>
              <a:t>(Achievements &amp; Areas to improve)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5. Challenges </a:t>
            </a:r>
          </a:p>
          <a:p>
            <a:pPr>
              <a:lnSpc>
                <a:spcPct val="150000"/>
              </a:lnSpc>
            </a:pPr>
            <a:r>
              <a:rPr lang="en-IE" i="0" dirty="0"/>
              <a:t>6</a:t>
            </a:r>
            <a:r>
              <a:rPr lang="en-IE" i="0" dirty="0" smtClean="0"/>
              <a:t>. For the future</a:t>
            </a:r>
          </a:p>
          <a:p>
            <a:pPr>
              <a:buFont typeface="Wingdings" panose="05000000000000000000" pitchFamily="2" charset="2"/>
              <a:buChar char="§"/>
            </a:pPr>
            <a:endParaRPr lang="en-IE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28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936625"/>
          </a:xfrm>
        </p:spPr>
        <p:txBody>
          <a:bodyPr/>
          <a:lstStyle/>
          <a:p>
            <a:r>
              <a:rPr lang="en-IE" dirty="0" smtClean="0"/>
              <a:t>1. Process &amp; 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377"/>
            <a:ext cx="8229600" cy="431995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E" sz="2800" i="0" dirty="0" smtClean="0"/>
              <a:t>- </a:t>
            </a:r>
            <a:r>
              <a:rPr lang="en-IE" sz="2800" i="0" dirty="0"/>
              <a:t>Literature </a:t>
            </a:r>
            <a:r>
              <a:rPr lang="en-IE" sz="2800" i="0" dirty="0" smtClean="0"/>
              <a:t>review (technical reports, academic articles)</a:t>
            </a:r>
          </a:p>
          <a:p>
            <a:pPr>
              <a:lnSpc>
                <a:spcPct val="150000"/>
              </a:lnSpc>
            </a:pPr>
            <a:r>
              <a:rPr lang="en-IE" sz="2800" i="0" dirty="0" smtClean="0"/>
              <a:t>- Wide </a:t>
            </a:r>
            <a:r>
              <a:rPr lang="en-IE" sz="2800" i="0" dirty="0"/>
              <a:t>consultations (in-house and outside</a:t>
            </a:r>
            <a:r>
              <a:rPr lang="en-IE" sz="2800" i="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IE" sz="2800" i="0" dirty="0" smtClean="0"/>
              <a:t>- Evaluations, IA, public consultations, REFIT, feedback opportunities on DAs/</a:t>
            </a:r>
            <a:r>
              <a:rPr lang="en-IE" sz="2800" i="0" dirty="0" err="1" smtClean="0"/>
              <a:t>Ias</a:t>
            </a:r>
            <a:endParaRPr lang="en-IE" sz="2800" i="0" dirty="0" smtClean="0"/>
          </a:p>
          <a:p>
            <a:pPr marL="0" indent="0">
              <a:buNone/>
            </a:pPr>
            <a:endParaRPr lang="en-IE" sz="2800" i="0" dirty="0"/>
          </a:p>
          <a:p>
            <a:pPr marL="0" indent="0">
              <a:buNone/>
            </a:pPr>
            <a:endParaRPr lang="en-IE" sz="2800" i="0" dirty="0" smtClean="0"/>
          </a:p>
          <a:p>
            <a:endParaRPr lang="en-GB" sz="2800" i="0" dirty="0"/>
          </a:p>
        </p:txBody>
      </p:sp>
    </p:spTree>
    <p:extLst>
      <p:ext uri="{BB962C8B-B14F-4D97-AF65-F5344CB8AC3E}">
        <p14:creationId xmlns:p14="http://schemas.microsoft.com/office/powerpoint/2010/main" val="374323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3600" dirty="0" smtClean="0"/>
              <a:t>2. Results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529013"/>
          </a:xfrm>
        </p:spPr>
        <p:txBody>
          <a:bodyPr/>
          <a:lstStyle/>
          <a:p>
            <a:r>
              <a:rPr lang="en-IE" sz="2800" i="0" dirty="0" smtClean="0"/>
              <a:t>- Communication </a:t>
            </a:r>
            <a:r>
              <a:rPr lang="en-IE" sz="2800" i="0" dirty="0"/>
              <a:t>+ </a:t>
            </a:r>
            <a:r>
              <a:rPr lang="en-IE" sz="2800" i="0" dirty="0" smtClean="0"/>
              <a:t>Annexes</a:t>
            </a:r>
          </a:p>
          <a:p>
            <a:endParaRPr lang="en-IE" sz="2800" i="0" dirty="0"/>
          </a:p>
          <a:p>
            <a:r>
              <a:rPr lang="en-IE" sz="2800" i="0" dirty="0" smtClean="0"/>
              <a:t>- Factsheets</a:t>
            </a:r>
          </a:p>
          <a:p>
            <a:endParaRPr lang="en-IE" sz="2800" i="0" dirty="0"/>
          </a:p>
          <a:p>
            <a:r>
              <a:rPr lang="en-IE" sz="2800" i="0" dirty="0"/>
              <a:t>- High-level Conference </a:t>
            </a:r>
            <a:endParaRPr lang="en-GB" sz="2800" i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13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3. General lessons learnt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88895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E" i="0" dirty="0"/>
              <a:t>-</a:t>
            </a:r>
            <a:r>
              <a:rPr lang="en-IE" i="0" dirty="0" smtClean="0"/>
              <a:t> Wide recognition of improvements</a:t>
            </a:r>
          </a:p>
          <a:p>
            <a:pPr>
              <a:lnSpc>
                <a:spcPct val="150000"/>
              </a:lnSpc>
            </a:pPr>
            <a:r>
              <a:rPr lang="en-IE" i="0" dirty="0"/>
              <a:t>-</a:t>
            </a:r>
            <a:r>
              <a:rPr lang="en-IE" i="0" dirty="0" smtClean="0"/>
              <a:t> Stronger rationale for BR in post-fact world</a:t>
            </a:r>
          </a:p>
          <a:p>
            <a:pPr>
              <a:lnSpc>
                <a:spcPct val="150000"/>
              </a:lnSpc>
            </a:pPr>
            <a:r>
              <a:rPr lang="en-IE" i="0" dirty="0"/>
              <a:t>-</a:t>
            </a:r>
            <a:r>
              <a:rPr lang="en-IE" i="0" dirty="0" smtClean="0"/>
              <a:t> Cultural change of the Commission</a:t>
            </a:r>
          </a:p>
          <a:p>
            <a:pPr>
              <a:lnSpc>
                <a:spcPct val="150000"/>
              </a:lnSpc>
            </a:pPr>
            <a:r>
              <a:rPr lang="en-IE" i="0" dirty="0"/>
              <a:t>-</a:t>
            </a:r>
            <a:r>
              <a:rPr lang="en-IE" i="0" dirty="0" smtClean="0"/>
              <a:t> Need </a:t>
            </a:r>
            <a:r>
              <a:rPr lang="en-IE" i="0" dirty="0"/>
              <a:t>for shared </a:t>
            </a:r>
            <a:r>
              <a:rPr lang="en-IE" i="0" dirty="0" smtClean="0"/>
              <a:t>effort</a:t>
            </a:r>
          </a:p>
          <a:p>
            <a:pPr>
              <a:lnSpc>
                <a:spcPct val="150000"/>
              </a:lnSpc>
            </a:pPr>
            <a:r>
              <a:rPr lang="en-IE" i="0" dirty="0"/>
              <a:t>-</a:t>
            </a:r>
            <a:r>
              <a:rPr lang="en-IE" i="0" dirty="0" smtClean="0"/>
              <a:t> BR supports policy-making (</a:t>
            </a:r>
            <a:r>
              <a:rPr lang="en-IE" i="0" strike="sngStrike" dirty="0" smtClean="0"/>
              <a:t>=</a:t>
            </a:r>
            <a:r>
              <a:rPr lang="en-IE" i="0" dirty="0" smtClean="0"/>
              <a:t> substitute)</a:t>
            </a:r>
          </a:p>
          <a:p>
            <a:pPr>
              <a:lnSpc>
                <a:spcPct val="150000"/>
              </a:lnSpc>
            </a:pPr>
            <a:r>
              <a:rPr lang="en-IE" i="0"/>
              <a:t>-</a:t>
            </a:r>
            <a:r>
              <a:rPr lang="en-IE" i="0" smtClean="0"/>
              <a:t> High costs</a:t>
            </a:r>
            <a:endParaRPr lang="en-IE" i="0" dirty="0" smtClean="0"/>
          </a:p>
        </p:txBody>
      </p:sp>
    </p:spTree>
    <p:extLst>
      <p:ext uri="{BB962C8B-B14F-4D97-AF65-F5344CB8AC3E}">
        <p14:creationId xmlns:p14="http://schemas.microsoft.com/office/powerpoint/2010/main" val="17102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4.a. Lessons </a:t>
            </a:r>
            <a:r>
              <a:rPr lang="en-IE" dirty="0"/>
              <a:t>learnt </a:t>
            </a:r>
            <a:r>
              <a:rPr lang="en-IE" dirty="0" smtClean="0"/>
              <a:t>on evaluations - </a:t>
            </a:r>
            <a:br>
              <a:rPr lang="en-IE" dirty="0" smtClean="0"/>
            </a:br>
            <a:r>
              <a:rPr lang="en-IE" dirty="0" smtClean="0"/>
              <a:t>Achievements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6085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E" i="0" dirty="0" smtClean="0"/>
              <a:t>- Common approach intra-EC since 2015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- Systematically evaluating before proposing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- </a:t>
            </a:r>
            <a:r>
              <a:rPr lang="en-IE" i="0" dirty="0"/>
              <a:t>¾ IA accompanied by evaluations 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- </a:t>
            </a:r>
            <a:r>
              <a:rPr lang="en-IE" i="0" dirty="0"/>
              <a:t>259 evaluations by end </a:t>
            </a:r>
            <a:r>
              <a:rPr lang="en-IE" i="0" dirty="0" smtClean="0"/>
              <a:t>2018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IE" dirty="0" smtClean="0">
                <a:solidFill>
                  <a:srgbClr val="00B050"/>
                </a:solidFill>
              </a:rPr>
              <a:t>Evaluate-first principle works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IE" dirty="0" smtClean="0">
                <a:solidFill>
                  <a:srgbClr val="00B050"/>
                </a:solidFill>
              </a:rPr>
              <a:t>Undeniable value </a:t>
            </a:r>
            <a:endParaRPr lang="en-I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83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4.b. Lessons </a:t>
            </a:r>
            <a:r>
              <a:rPr lang="en-IE" dirty="0"/>
              <a:t>learnt on evaluations - </a:t>
            </a:r>
            <a:br>
              <a:rPr lang="en-IE" dirty="0"/>
            </a:br>
            <a:r>
              <a:rPr lang="en-IE" dirty="0" smtClean="0"/>
              <a:t>Areas to improve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3529013"/>
          </a:xfrm>
        </p:spPr>
        <p:txBody>
          <a:bodyPr/>
          <a:lstStyle/>
          <a:p>
            <a:pPr marL="0" indent="0">
              <a:buNone/>
            </a:pPr>
            <a:endParaRPr lang="en-IE" dirty="0" smtClean="0"/>
          </a:p>
          <a:p>
            <a:pPr>
              <a:lnSpc>
                <a:spcPct val="150000"/>
              </a:lnSpc>
            </a:pPr>
            <a:r>
              <a:rPr lang="en-IE" i="0" dirty="0" smtClean="0"/>
              <a:t>- Design</a:t>
            </a:r>
            <a:endParaRPr lang="en-IE" i="0" dirty="0"/>
          </a:p>
          <a:p>
            <a:pPr>
              <a:lnSpc>
                <a:spcPct val="150000"/>
              </a:lnSpc>
            </a:pPr>
            <a:r>
              <a:rPr lang="en-IE" i="0" dirty="0" smtClean="0"/>
              <a:t>- Objectivity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- Timing</a:t>
            </a:r>
          </a:p>
          <a:p>
            <a:pPr>
              <a:lnSpc>
                <a:spcPct val="150000"/>
              </a:lnSpc>
            </a:pPr>
            <a:r>
              <a:rPr lang="en-IE" i="0" dirty="0" smtClean="0"/>
              <a:t>- More efficient in practice</a:t>
            </a:r>
          </a:p>
          <a:p>
            <a:endParaRPr lang="en-IE" i="0" dirty="0"/>
          </a:p>
          <a:p>
            <a:r>
              <a:rPr lang="en-IE" dirty="0" smtClean="0">
                <a:solidFill>
                  <a:srgbClr val="FF0000"/>
                </a:solidFill>
              </a:rPr>
              <a:t>Obstacles of practical and political nature!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40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229600" cy="936625"/>
          </a:xfrm>
        </p:spPr>
        <p:txBody>
          <a:bodyPr/>
          <a:lstStyle/>
          <a:p>
            <a:r>
              <a:rPr lang="en-IE" dirty="0" smtClean="0"/>
              <a:t>5.a. Challenges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IE" sz="2000" i="0" dirty="0" smtClean="0"/>
              <a:t>- Not used/valued as they could by co-</a:t>
            </a:r>
            <a:r>
              <a:rPr lang="en-IE" sz="2000" i="0" dirty="0" err="1" smtClean="0"/>
              <a:t>lgs</a:t>
            </a:r>
            <a:endParaRPr lang="en-IE" sz="2000" i="0" dirty="0" smtClean="0"/>
          </a:p>
          <a:p>
            <a:pPr>
              <a:lnSpc>
                <a:spcPct val="200000"/>
              </a:lnSpc>
            </a:pPr>
            <a:r>
              <a:rPr lang="en-IE" sz="2000" i="0" dirty="0" smtClean="0"/>
              <a:t>- Link with IA for results &amp; problem definition not consistently made</a:t>
            </a:r>
          </a:p>
          <a:p>
            <a:pPr>
              <a:lnSpc>
                <a:spcPct val="200000"/>
              </a:lnSpc>
            </a:pPr>
            <a:r>
              <a:rPr lang="en-IE" sz="2000" i="0" dirty="0" smtClean="0"/>
              <a:t>- Availability and reliability of data </a:t>
            </a:r>
          </a:p>
          <a:p>
            <a:pPr>
              <a:lnSpc>
                <a:spcPct val="200000"/>
              </a:lnSpc>
            </a:pPr>
            <a:r>
              <a:rPr lang="en-IE" sz="2000" i="0" dirty="0" smtClean="0"/>
              <a:t>- </a:t>
            </a:r>
            <a:r>
              <a:rPr lang="en-IE" sz="2000" i="0" dirty="0"/>
              <a:t>Engagement with sub-national implementers of EU </a:t>
            </a:r>
            <a:r>
              <a:rPr lang="en-IE" sz="2000" i="0" dirty="0" err="1" smtClean="0"/>
              <a:t>lsg</a:t>
            </a:r>
            <a:endParaRPr lang="en-IE" sz="2000" i="0" dirty="0" smtClean="0"/>
          </a:p>
          <a:p>
            <a:pPr>
              <a:lnSpc>
                <a:spcPct val="200000"/>
              </a:lnSpc>
            </a:pPr>
            <a:r>
              <a:rPr lang="en-IE" sz="2000" i="0" dirty="0" smtClean="0"/>
              <a:t>- Inclusion of all relevant sources in scope of analysis </a:t>
            </a:r>
          </a:p>
        </p:txBody>
      </p:sp>
    </p:spTree>
    <p:extLst>
      <p:ext uri="{BB962C8B-B14F-4D97-AF65-F5344CB8AC3E}">
        <p14:creationId xmlns:p14="http://schemas.microsoft.com/office/powerpoint/2010/main" val="94263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936625"/>
          </a:xfrm>
        </p:spPr>
        <p:txBody>
          <a:bodyPr/>
          <a:lstStyle/>
          <a:p>
            <a:r>
              <a:rPr lang="en-IE" dirty="0" smtClean="0"/>
              <a:t>5.b. Challenges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248472"/>
          </a:xfrm>
        </p:spPr>
        <p:txBody>
          <a:bodyPr/>
          <a:lstStyle/>
          <a:p>
            <a:r>
              <a:rPr lang="en-IE" i="0" dirty="0" smtClean="0"/>
              <a:t>- Inconsistent approach across EU Institutions</a:t>
            </a:r>
          </a:p>
          <a:p>
            <a:endParaRPr lang="en-IE" i="0" dirty="0" smtClean="0"/>
          </a:p>
          <a:p>
            <a:r>
              <a:rPr lang="en-IE" i="0" dirty="0" smtClean="0"/>
              <a:t>- Insufficient info on implementation and results of EU leg </a:t>
            </a:r>
          </a:p>
          <a:p>
            <a:endParaRPr lang="en-IE" i="0" dirty="0"/>
          </a:p>
          <a:p>
            <a:r>
              <a:rPr lang="en-IE" i="0" dirty="0" smtClean="0"/>
              <a:t>- co-</a:t>
            </a:r>
            <a:r>
              <a:rPr lang="en-IE" i="0" dirty="0" err="1" smtClean="0"/>
              <a:t>lgs</a:t>
            </a:r>
            <a:r>
              <a:rPr lang="en-IE" i="0" dirty="0" smtClean="0"/>
              <a:t> impose deadlines before enough experience</a:t>
            </a:r>
          </a:p>
          <a:p>
            <a:pPr>
              <a:buFont typeface="Wingdings" panose="05000000000000000000" pitchFamily="2" charset="2"/>
              <a:buChar char="Ø"/>
            </a:pPr>
            <a:endParaRPr lang="en-IE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IE" dirty="0" smtClean="0">
                <a:solidFill>
                  <a:srgbClr val="00B050"/>
                </a:solidFill>
              </a:rPr>
              <a:t>EC paying special attention to monitoring and reporting provisions for future </a:t>
            </a:r>
            <a:r>
              <a:rPr lang="en-IE" dirty="0" err="1" smtClean="0">
                <a:solidFill>
                  <a:srgbClr val="00B050"/>
                </a:solidFill>
              </a:rPr>
              <a:t>lgs</a:t>
            </a:r>
            <a:r>
              <a:rPr lang="en-IE" dirty="0" smtClean="0">
                <a:solidFill>
                  <a:srgbClr val="00B050"/>
                </a:solidFill>
              </a:rPr>
              <a:t> (MFF) 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0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1564</TotalTime>
  <Words>324</Words>
  <Application>Microsoft Office PowerPoint</Application>
  <PresentationFormat>On-screen Show (4:3)</PresentationFormat>
  <Paragraphs>71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Verdana</vt:lpstr>
      <vt:lpstr>Wingdings</vt:lpstr>
      <vt:lpstr>Blank</vt:lpstr>
      <vt:lpstr> Taking stock of the Commission’s Better Regulation Agenda.      Scope, process and  lessons learnt on evaluations</vt:lpstr>
      <vt:lpstr>Structure of the presentation</vt:lpstr>
      <vt:lpstr>1. Process &amp; Scope</vt:lpstr>
      <vt:lpstr>2. Results</vt:lpstr>
      <vt:lpstr>3. General lessons learnt </vt:lpstr>
      <vt:lpstr>4.a. Lessons learnt on evaluations -  Achievements</vt:lpstr>
      <vt:lpstr>4.b. Lessons learnt on evaluations -  Areas to improve</vt:lpstr>
      <vt:lpstr>5.a. Challenges </vt:lpstr>
      <vt:lpstr>5.b. Challenges </vt:lpstr>
      <vt:lpstr>6. For the future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Sara Spinelli</dc:creator>
  <cp:lastModifiedBy>KALAMPOKA Eleni (DEVCO)</cp:lastModifiedBy>
  <cp:revision>137</cp:revision>
  <cp:lastPrinted>2019-06-19T17:03:06Z</cp:lastPrinted>
  <dcterms:created xsi:type="dcterms:W3CDTF">2018-01-15T17:14:20Z</dcterms:created>
  <dcterms:modified xsi:type="dcterms:W3CDTF">2019-06-20T07:31:11Z</dcterms:modified>
</cp:coreProperties>
</file>